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Arial Black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Nunito-bold.fntdata"/><Relationship Id="rId12" Type="http://schemas.openxmlformats.org/officeDocument/2006/relationships/slide" Target="slides/slide8.xml"/><Relationship Id="rId34" Type="http://schemas.openxmlformats.org/officeDocument/2006/relationships/font" Target="fonts/Nunito-regular.fntdata"/><Relationship Id="rId15" Type="http://schemas.openxmlformats.org/officeDocument/2006/relationships/slide" Target="slides/slide11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10.xml"/><Relationship Id="rId36" Type="http://schemas.openxmlformats.org/officeDocument/2006/relationships/font" Target="fonts/Nuni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ArialBlack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5156883fd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5156883fd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5156883fd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5156883fd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6260b6d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66260b6d1d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c264816f5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c264816f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6260b6d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6260b6d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6260b6d1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6260b6d1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6260b6d1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6260b6d1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6260b6d1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66260b6d1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6260b6d1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6260b6d1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6260b6d1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6260b6d1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6260b6d1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66260b6d1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6260b6d1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66260b6d1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6260b6d1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6260b6d1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6260b6d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6260b6d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c264816f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ac264816f5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c264816f5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ac264816f5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5156883f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5156883f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6260b6d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6260b6d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40259" y="790"/>
            <a:ext cx="3000409" cy="1392365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07163" y="790"/>
            <a:ext cx="3000409" cy="1392365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9409957" y="6784"/>
            <a:ext cx="2468376" cy="1002839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737606" y="5623802"/>
            <a:ext cx="3185498" cy="123431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265762" y="5407536"/>
            <a:ext cx="3727293" cy="1444382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7945629" y="5492768"/>
            <a:ext cx="3361269" cy="1365553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847800" y="1845133"/>
            <a:ext cx="8496300" cy="183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847800" y="3818467"/>
            <a:ext cx="8496300" cy="85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6342900" y="3079200"/>
            <a:ext cx="58491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7458691" y="5281486"/>
            <a:ext cx="3880118" cy="1576482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10922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61849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3764192"/>
            <a:ext cx="9825600" cy="3089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4777714" y="2072150"/>
            <a:ext cx="7413900" cy="47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341189" y="-11"/>
            <a:ext cx="3001758" cy="1391229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46579" y="6029501"/>
            <a:ext cx="2124408" cy="822734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7848470" y="1657"/>
            <a:ext cx="4343273" cy="1681990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437367" y="5551333"/>
            <a:ext cx="9886800" cy="8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  <a:defRPr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5.png"/><Relationship Id="rId13" Type="http://schemas.openxmlformats.org/officeDocument/2006/relationships/image" Target="../media/image28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030A0"/>
            </a:gs>
            <a:gs pos="100000">
              <a:srgbClr val="BF9000"/>
            </a:gs>
          </a:gsLst>
          <a:lin ang="135000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524000" y="2855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MX">
                <a:solidFill>
                  <a:srgbClr val="0D1117"/>
                </a:solidFill>
                <a:latin typeface="Arial Black"/>
                <a:ea typeface="Arial Black"/>
                <a:cs typeface="Arial Black"/>
                <a:sym typeface="Arial Black"/>
              </a:rPr>
              <a:t>PROYECTO NYC Taxis &amp; Carbon Emission</a:t>
            </a:r>
            <a:endParaRPr>
              <a:solidFill>
                <a:srgbClr val="0D1117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100" y="3133363"/>
            <a:ext cx="5796642" cy="304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1065767" y="374867"/>
            <a:ext cx="53817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Metodología de trabajo (Scrum)</a:t>
            </a:r>
            <a:endParaRPr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585467" y="1583233"/>
            <a:ext cx="7346400" cy="46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2750" lvl="0" marL="6096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AutoNum type="arabicPeriod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Definición de Scrum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6096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AutoNum type="arabicPeriod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Roles en Scrum: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6731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Scrum Master (Mentor Henry): Facilita la comunicación y colaboración.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6731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Product Owner (Mentor Henry): Define objetivos y prioridades.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6731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Equipo Scrum: Colaboración en tareas (Data Engineers, Data Analysts, ML Engineers).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6096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AutoNum type="arabicPeriod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Estructura de Sprints: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6731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Sprint #1: Análisis del proyecto, KPIs, planificación de tareas.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6731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Sprint #2: Implementación de ETL, desarrollo de infraestructura de datos.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6731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Sprint #3: Finalización de dashboard, implementación de modelos de ML.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167" y="1583233"/>
            <a:ext cx="4092967" cy="388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802067" y="374867"/>
            <a:ext cx="56871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Soluciones específicas para alcanzar los objetivos</a:t>
            </a:r>
            <a:endParaRPr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648167" y="1750467"/>
            <a:ext cx="7659900" cy="46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Análisis de Datos de Taxis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609600" rtl="0" algn="l">
              <a:spcBef>
                <a:spcPts val="30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Objetivo: Identificar patrones y tendencias en viajes de taxis.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Metodología: Análisis de horas pico, distancia de viajes, estructura de tarifas.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KPI: Porcentaje de Reducción en Emisiones de CO2.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Evaluación de Vehículos Eléctricos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609600" rtl="0" algn="l">
              <a:spcBef>
                <a:spcPts val="30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Objetivo: Evaluar viabilidad económica y operativa de vehículos eléctricos.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Metodología: Comparación de autonomía, análisis de costos operativos.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KPI: Disminución del Costo Operativo Promedio por Vehículo.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Análisis de Tráfico y Contaminación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609600" rtl="0" algn="l">
              <a:spcBef>
                <a:spcPts val="30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Objetivo: Correlacionar actividad de taxis con niveles de contaminación.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Metodología: Mapeo de rutas, correlación estadística.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KPI: Porcentaje de Reducción en Emisiones de CO2.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AutoNum type="arabicPeriod"/>
            </a:pPr>
            <a:r>
              <a:t/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5381033" y="2733167"/>
            <a:ext cx="682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2667" y="1353200"/>
            <a:ext cx="3862567" cy="4578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030A0"/>
            </a:gs>
            <a:gs pos="100000">
              <a:srgbClr val="BF9000"/>
            </a:gs>
          </a:gsLst>
          <a:lin ang="13500032" scaled="0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/>
        </p:nvSpPr>
        <p:spPr>
          <a:xfrm>
            <a:off x="4282525" y="1158600"/>
            <a:ext cx="7385700" cy="4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s-MX" sz="1700"/>
              <a:t>Tasa de reducción en emisiones anuales de CO2 al cambiar un 20% la flotilla a vehículos eléctricos:</a:t>
            </a:r>
            <a:endParaRPr b="1"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s-MX" sz="1700"/>
              <a:t>Cálculo: ((Emisiones de CO2 en el año base (datos históricos, 1 año antes) - Emisiones de CO2 en el año actual (pronosticado a 12 meses)) / Emisiones de CO2 en el año base (datos históricos, 1 año antes)) * 100</a:t>
            </a:r>
            <a:endParaRPr b="1"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s-MX" sz="1700"/>
              <a:t>Meta: Reducción del 10% en las emisiones de CO2 en comparación con el año base.</a:t>
            </a:r>
            <a:endParaRPr b="1"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t/>
            </a:r>
            <a:endParaRPr b="1" sz="1700"/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s-MX" sz="1700"/>
              <a:t>Tasa de reducción del gasto anual de combustible al cambiar un 20% la flotilla a vehículos eléctricos:</a:t>
            </a:r>
            <a:endParaRPr b="1"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s-MX" sz="1700"/>
              <a:t>Cálculo: (gasto en combustible anual antes del cambio (datos históricos, 1 año antes) - gasto en combustible anual después del cambio (pronosticado a 12 meses)) / gasto en combustible anual antes del cambio (datos históricos, 1 año antes) * 100</a:t>
            </a:r>
            <a:endParaRPr b="1" sz="1700"/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s-MX" sz="1700"/>
              <a:t>Meta: Reducción del 10% en el gasto en combustible.</a:t>
            </a:r>
            <a:endParaRPr b="1" sz="1700"/>
          </a:p>
        </p:txBody>
      </p:sp>
      <p:sp>
        <p:nvSpPr>
          <p:cNvPr id="207" name="Google Shape;207;p24"/>
          <p:cNvSpPr txBox="1"/>
          <p:nvPr/>
        </p:nvSpPr>
        <p:spPr>
          <a:xfrm>
            <a:off x="2940606" y="477244"/>
            <a:ext cx="609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latin typeface="Arial Black"/>
                <a:ea typeface="Arial Black"/>
                <a:cs typeface="Arial Black"/>
                <a:sym typeface="Arial Black"/>
              </a:rPr>
              <a:t>KPIs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5" y="2102677"/>
            <a:ext cx="3470550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030A0"/>
            </a:gs>
            <a:gs pos="100000">
              <a:srgbClr val="BF9000"/>
            </a:gs>
          </a:gsLst>
          <a:lin ang="13500032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/>
        </p:nvSpPr>
        <p:spPr>
          <a:xfrm>
            <a:off x="4282525" y="2556575"/>
            <a:ext cx="7385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s-MX" sz="1700"/>
              <a:t>Tasa de disminución del volumen anual de ruido al cambiar un 20% la flotilla a vehículos eléctricos: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s-MX" sz="1700"/>
              <a:t>Cálculo: (volumen anual de ruido antes del cambio (datos históricos, 1 año antes) - volumen anual de ruido después del cambio (datos pronosticados a 12 meses)) / volumen anual de ruido antes del cambio (datos históricos, 1 año antes) * 100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s-MX" sz="1700"/>
              <a:t>Meta: Reducción del 10% en el volumen de ruido.</a:t>
            </a:r>
            <a:endParaRPr b="1" sz="1700"/>
          </a:p>
        </p:txBody>
      </p:sp>
      <p:sp>
        <p:nvSpPr>
          <p:cNvPr id="214" name="Google Shape;214;p25"/>
          <p:cNvSpPr txBox="1"/>
          <p:nvPr/>
        </p:nvSpPr>
        <p:spPr>
          <a:xfrm>
            <a:off x="2940606" y="477244"/>
            <a:ext cx="609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latin typeface="Arial Black"/>
                <a:ea typeface="Arial Black"/>
                <a:cs typeface="Arial Black"/>
                <a:sym typeface="Arial Black"/>
              </a:rPr>
              <a:t>KPIs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5" y="2102677"/>
            <a:ext cx="3470550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030A0"/>
            </a:gs>
            <a:gs pos="100000">
              <a:srgbClr val="BF9000"/>
            </a:gs>
          </a:gsLst>
          <a:lin ang="13500000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/>
        </p:nvSpPr>
        <p:spPr>
          <a:xfrm>
            <a:off x="3022277" y="532067"/>
            <a:ext cx="6097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latin typeface="Arial Black"/>
                <a:ea typeface="Arial Black"/>
                <a:cs typeface="Arial Black"/>
                <a:sym typeface="Arial Black"/>
              </a:rPr>
              <a:t>Tecnologías Clave para el Proyecto de Análisis en NYC</a:t>
            </a:r>
            <a:endParaRPr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993" y="2574351"/>
            <a:ext cx="907282" cy="99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9253" y="2611910"/>
            <a:ext cx="1755021" cy="91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8250" y="4621397"/>
            <a:ext cx="980700" cy="98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2470" y="2451432"/>
            <a:ext cx="1205652" cy="120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662" y="4574913"/>
            <a:ext cx="1007683" cy="100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8582" y="2559773"/>
            <a:ext cx="1755021" cy="102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16847" y="4588404"/>
            <a:ext cx="980699" cy="98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84768" y="4423419"/>
            <a:ext cx="1966001" cy="131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88469" y="4488061"/>
            <a:ext cx="1341380" cy="134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41193" y="2537867"/>
            <a:ext cx="1681877" cy="10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41554" y="4602045"/>
            <a:ext cx="1204197" cy="120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12870" y="4423419"/>
            <a:ext cx="1341380" cy="134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31562" y="2449166"/>
            <a:ext cx="1081895" cy="108189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1107668" y="2140304"/>
            <a:ext cx="9740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Python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2323949" y="2111325"/>
            <a:ext cx="128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Google Sheets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971225" y="2092201"/>
            <a:ext cx="9740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Github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5742689" y="1750413"/>
            <a:ext cx="115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Google App Engine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7693895" y="1986335"/>
            <a:ext cx="11843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Google Data Studio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9255243" y="2111325"/>
            <a:ext cx="23792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Google Cloud BigQuery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9547533" y="3904873"/>
            <a:ext cx="165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Google Workspace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4727908" y="3964831"/>
            <a:ext cx="134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Google Cloud AI Platform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735923" y="3904884"/>
            <a:ext cx="126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Google Cloud Dataflow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2104367" y="3861128"/>
            <a:ext cx="120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Google Cloud Datalab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3333968" y="4080075"/>
            <a:ext cx="139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Google Cloud Storage</a:t>
            </a:r>
            <a:endParaRPr sz="1400"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7856320" y="3797016"/>
            <a:ext cx="120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Google Cloud Dataprep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6064899" y="3964836"/>
            <a:ext cx="159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>
                <a:latin typeface="Arial"/>
                <a:ea typeface="Arial"/>
                <a:cs typeface="Arial"/>
                <a:sym typeface="Arial"/>
              </a:rPr>
              <a:t>Google Kubernetes Engine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/>
        </p:nvSpPr>
        <p:spPr>
          <a:xfrm>
            <a:off x="3414450" y="2264925"/>
            <a:ext cx="5363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5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Desarrollo del proyecto (por </a:t>
            </a:r>
            <a:r>
              <a:rPr lang="es-MX" sz="45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áreas)</a:t>
            </a:r>
            <a:endParaRPr sz="45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1023967" y="270200"/>
            <a:ext cx="53817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Alexis DE</a:t>
            </a:r>
            <a:endParaRPr/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-167633" y="1645800"/>
            <a:ext cx="7764900" cy="46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04800" lvl="0" marL="609600" rtl="0" algn="l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None/>
            </a:pPr>
            <a:r>
              <a:t/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338173" y="270200"/>
            <a:ext cx="39972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Machine</a:t>
            </a:r>
            <a:r>
              <a:rPr lang="es-MX"/>
              <a:t> Learning</a:t>
            </a:r>
            <a:endParaRPr/>
          </a:p>
        </p:txBody>
      </p:sp>
      <p:sp>
        <p:nvSpPr>
          <p:cNvPr id="263" name="Google Shape;263;p29"/>
          <p:cNvSpPr txBox="1"/>
          <p:nvPr>
            <p:ph idx="1" type="body"/>
          </p:nvPr>
        </p:nvSpPr>
        <p:spPr>
          <a:xfrm>
            <a:off x="616174" y="1645700"/>
            <a:ext cx="6832200" cy="46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0850" lvl="0" marL="609600" rtl="0" algn="l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Char char="●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Modelo ML: </a:t>
            </a: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pronóstico</a:t>
            </a: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para las emisiones de CO2, de ruido y el gasto por consumo de gasolina generado por los taxis para 12 meses. 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Supuesto: taxis convencionales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Preparación</a:t>
            </a: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○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Estimación</a:t>
            </a: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co2, ruido y gastos generados por tipo de vehiculo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○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Coeficiente de </a:t>
            </a: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reducción</a:t>
            </a: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ruido, indice de ahorro. 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○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ETL Bases taxis para modelo: colapso por media: distancia, tiempo, distrito, 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○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Estimación</a:t>
            </a: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del volumen total de CO2, ruido y ahorror por cantidad de viajes y distancia recorrida. 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900" y="1645687"/>
            <a:ext cx="4370499" cy="423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338173" y="270200"/>
            <a:ext cx="39972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Machine Learning</a:t>
            </a:r>
            <a:endParaRPr/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718775" y="5347125"/>
            <a:ext cx="10313400" cy="102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0850" lvl="0" marL="609600" rtl="0" algn="l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Char char="●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Pronóstico</a:t>
            </a: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por variable y por B. Tomando en cuenta Covid como ajuste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Estimación contrafactual al cambio de 20% de la flota. Para Yellow y Green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00" y="970075"/>
            <a:ext cx="10108149" cy="45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338178" y="270200"/>
            <a:ext cx="103134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Reducción de las emisiones de CO2</a:t>
            </a:r>
            <a:endParaRPr/>
          </a:p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718775" y="5347125"/>
            <a:ext cx="10313400" cy="102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0850" lvl="0" marL="609600" rtl="0" algn="l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Char char="●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Solo predicciones. 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Char char="●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Valor-Valor*.20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t/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75" y="1033175"/>
            <a:ext cx="10685550" cy="431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030A0"/>
            </a:gs>
            <a:gs pos="100000">
              <a:srgbClr val="BF9000"/>
            </a:gs>
          </a:gsLst>
          <a:lin ang="13500000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918858" y="920045"/>
            <a:ext cx="402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MX" sz="3200" u="none" cap="none" strike="noStrike">
                <a:latin typeface="Arial Black"/>
                <a:ea typeface="Arial Black"/>
                <a:cs typeface="Arial Black"/>
                <a:sym typeface="Arial Black"/>
              </a:rPr>
              <a:t>Quienes somos</a:t>
            </a:r>
            <a:endParaRPr i="0" sz="3200" u="none" cap="none" strike="noStrike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576816" y="2828704"/>
            <a:ext cx="594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Char char="-"/>
            </a:pPr>
            <a:r>
              <a:rPr lang="es-MX" sz="1800">
                <a:solidFill>
                  <a:srgbClr val="0D1117"/>
                </a:solidFill>
              </a:rPr>
              <a:t>Startup especializada en Business Analytics.</a:t>
            </a:r>
            <a:endParaRPr sz="1800">
              <a:solidFill>
                <a:srgbClr val="0D1117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Char char="-"/>
            </a:pPr>
            <a:r>
              <a:rPr lang="es-MX" sz="1800">
                <a:solidFill>
                  <a:srgbClr val="0D1117"/>
                </a:solidFill>
              </a:rPr>
              <a:t>Enfoque en análisis de datos para decisiones estratégicas.</a:t>
            </a:r>
            <a:endParaRPr sz="1800">
              <a:solidFill>
                <a:srgbClr val="0D1117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Char char="-"/>
            </a:pPr>
            <a:r>
              <a:rPr lang="es-MX" sz="1800">
                <a:solidFill>
                  <a:srgbClr val="0D1117"/>
                </a:solidFill>
              </a:rPr>
              <a:t>Equipo interdisciplinario de 3 expertos.</a:t>
            </a:r>
            <a:endParaRPr sz="1800">
              <a:solidFill>
                <a:srgbClr val="0D1117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Char char="-"/>
            </a:pPr>
            <a:r>
              <a:rPr lang="es-MX" sz="1800">
                <a:solidFill>
                  <a:srgbClr val="0D1117"/>
                </a:solidFill>
              </a:rPr>
              <a:t>Eduardo Perez Chavarria: ML, DA, DE</a:t>
            </a:r>
            <a:endParaRPr sz="1800">
              <a:solidFill>
                <a:srgbClr val="0D1117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Char char="-"/>
            </a:pPr>
            <a:r>
              <a:rPr lang="es-MX" sz="1800">
                <a:solidFill>
                  <a:srgbClr val="0D1117"/>
                </a:solidFill>
              </a:rPr>
              <a:t>Alexis</a:t>
            </a:r>
            <a:endParaRPr sz="1800">
              <a:solidFill>
                <a:srgbClr val="0D1117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Char char="-"/>
            </a:pPr>
            <a:r>
              <a:rPr lang="es-MX" sz="1800">
                <a:solidFill>
                  <a:srgbClr val="0D1117"/>
                </a:solidFill>
              </a:rPr>
              <a:t>Ramiro</a:t>
            </a:r>
            <a:endParaRPr sz="1800">
              <a:solidFill>
                <a:srgbClr val="0D1117"/>
              </a:solidFill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866" y="2338211"/>
            <a:ext cx="3437943" cy="257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338178" y="270200"/>
            <a:ext cx="103134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Reducción de emisiones de ruido</a:t>
            </a:r>
            <a:endParaRPr/>
          </a:p>
        </p:txBody>
      </p:sp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718775" y="5584525"/>
            <a:ext cx="10313400" cy="79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0850" lvl="0" marL="609600" rtl="0" algn="l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Char char="●"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VP-- ((Vp*.20)*coeficiente de </a:t>
            </a: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reducción</a:t>
            </a: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75" y="1112300"/>
            <a:ext cx="11118899" cy="42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338178" y="270200"/>
            <a:ext cx="103134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Ahorro en costo mensual de gasolina</a:t>
            </a:r>
            <a:endParaRPr/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718775" y="5901050"/>
            <a:ext cx="10313400" cy="47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609600" rtl="0" algn="l">
              <a:lnSpc>
                <a:spcPct val="9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VP- ((VP*.20)/cociente de reduccion)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25" y="1217800"/>
            <a:ext cx="10313400" cy="44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338178" y="270200"/>
            <a:ext cx="103134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Despliegue </a:t>
            </a:r>
            <a:endParaRPr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718775" y="5821925"/>
            <a:ext cx="10313400" cy="55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http://34.125.39.205:8000/docs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0600"/>
            <a:ext cx="11887200" cy="41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338178" y="270200"/>
            <a:ext cx="103134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Despliegue </a:t>
            </a:r>
            <a:endParaRPr/>
          </a:p>
        </p:txBody>
      </p:sp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718775" y="5821925"/>
            <a:ext cx="10313400" cy="55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http://34.125.39.205:8000/docs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9575"/>
            <a:ext cx="11430227" cy="44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338178" y="270200"/>
            <a:ext cx="103134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Despliegue </a:t>
            </a:r>
            <a:endParaRPr/>
          </a:p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718775" y="5821925"/>
            <a:ext cx="10313400" cy="55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http://34.125.39.205:8000/docs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700"/>
            <a:ext cx="10564899" cy="456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1023967" y="270200"/>
            <a:ext cx="53817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DA RAMIRO</a:t>
            </a:r>
            <a:endParaRPr/>
          </a:p>
        </p:txBody>
      </p:sp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-167633" y="1645800"/>
            <a:ext cx="7764900" cy="46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04800" lvl="0" marL="609600" rtl="0" algn="l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None/>
            </a:pPr>
            <a:r>
              <a:t/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900" y="1645687"/>
            <a:ext cx="4370499" cy="423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030A0"/>
            </a:gs>
            <a:gs pos="100000">
              <a:srgbClr val="BF9000"/>
            </a:gs>
          </a:gsLst>
          <a:lin ang="13500032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/>
        </p:nvSpPr>
        <p:spPr>
          <a:xfrm>
            <a:off x="3918858" y="920045"/>
            <a:ext cx="4021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latin typeface="Arial Black"/>
                <a:ea typeface="Arial Black"/>
                <a:cs typeface="Arial Black"/>
                <a:sym typeface="Arial Black"/>
              </a:rPr>
              <a:t>Contexto del Proyecto:</a:t>
            </a:r>
            <a:endParaRPr i="0" sz="3200" u="none" cap="none" strike="noStrike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730741" y="2713279"/>
            <a:ext cx="5943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Estudio en Nueva York sobre efectos del transporte en el medio ambiente.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Análisis de datos de taxis y servicios de viajes compartidos.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Proyecto enmarcado en el cambio climático y energía más limpia.</a:t>
            </a:r>
            <a:endParaRPr sz="1800"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741" y="2149745"/>
            <a:ext cx="5212859" cy="302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030A0"/>
            </a:gs>
            <a:gs pos="100000">
              <a:srgbClr val="BF9000"/>
            </a:gs>
          </a:gsLst>
          <a:lin ang="13500000" scaled="0"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/>
        </p:nvSpPr>
        <p:spPr>
          <a:xfrm>
            <a:off x="613500" y="2231368"/>
            <a:ext cx="4469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1" marL="742950" marR="0" rtl="0" algn="ctr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s-MX" sz="1800"/>
              <a:t>Conocer la relación entre los servicios de transporte y factores como la calidad del aire y la contaminación sonora. </a:t>
            </a:r>
            <a:endParaRPr sz="1800"/>
          </a:p>
          <a:p>
            <a:pPr indent="-273050" lvl="1" marL="742950" marR="0" rtl="0" algn="ctr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s-MX" sz="1800"/>
              <a:t>Tambien busca  optimizar sus operaciones y evaluar la viabilidad de incorporar vehículos eléctricos en su flota, alineando sus operaciones con objetivos de sostenibilidad.</a:t>
            </a:r>
            <a:endParaRPr sz="1800"/>
          </a:p>
          <a:p>
            <a:pPr indent="-273050" lvl="1" marL="742950" marR="0" rtl="0" algn="ctr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s-MX" sz="1800"/>
              <a:t>.</a:t>
            </a:r>
            <a:endParaRPr sz="1800"/>
          </a:p>
        </p:txBody>
      </p:sp>
      <p:sp>
        <p:nvSpPr>
          <p:cNvPr id="149" name="Google Shape;149;p16"/>
          <p:cNvSpPr txBox="1"/>
          <p:nvPr/>
        </p:nvSpPr>
        <p:spPr>
          <a:xfrm>
            <a:off x="3944999" y="554031"/>
            <a:ext cx="4021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200">
                <a:latin typeface="Arial Black"/>
                <a:ea typeface="Arial Black"/>
                <a:cs typeface="Arial Black"/>
                <a:sym typeface="Arial Black"/>
              </a:rPr>
              <a:t>Necesidades del Cliente</a:t>
            </a:r>
            <a:endParaRPr sz="32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Transporte en Nueva York - Turismo Nueva York" id="150" name="Google Shape;1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2010" y="2377962"/>
            <a:ext cx="4268275" cy="284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030A0"/>
            </a:gs>
            <a:gs pos="100000">
              <a:srgbClr val="BF9000"/>
            </a:gs>
          </a:gsLst>
          <a:lin ang="13500000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/>
        </p:nvSpPr>
        <p:spPr>
          <a:xfrm>
            <a:off x="799985" y="2285078"/>
            <a:ext cx="5999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- Obtener un conocimiento profundo de la industria y los desafíos específicos que podría esperar el cliente.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- Garantizar el acceso a diferentes tipos de datos con el fin de realizar un análisis exhaustivo.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- Presentar objetivos clave e indicadores de éxito alineados con las necesidades del cliente.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- Adaptarse a las condiciones y restricciones del entorno operativo del cliente.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- Mantener comunicación clara y efectiva con el cliente a lo largo del proyecto.</a:t>
            </a:r>
            <a:endParaRPr sz="1800"/>
          </a:p>
        </p:txBody>
      </p:sp>
      <p:sp>
        <p:nvSpPr>
          <p:cNvPr id="156" name="Google Shape;156;p17"/>
          <p:cNvSpPr txBox="1"/>
          <p:nvPr/>
        </p:nvSpPr>
        <p:spPr>
          <a:xfrm>
            <a:off x="3884645" y="557890"/>
            <a:ext cx="442270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MX" sz="3200">
                <a:latin typeface="Arial Black"/>
                <a:ea typeface="Arial Black"/>
                <a:cs typeface="Arial Black"/>
                <a:sym typeface="Arial Black"/>
              </a:rPr>
              <a:t>Requerimientos del Proyecto</a:t>
            </a:r>
            <a:endParaRPr sz="32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Objetivos específicos del TFG - Aula TFG" id="157" name="Google Shape;1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2704" y="2197357"/>
            <a:ext cx="4124286" cy="246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030A0"/>
            </a:gs>
            <a:gs pos="100000">
              <a:srgbClr val="BF9000"/>
            </a:gs>
          </a:gsLst>
          <a:lin ang="13500000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/>
        </p:nvSpPr>
        <p:spPr>
          <a:xfrm>
            <a:off x="773825" y="1997549"/>
            <a:ext cx="519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" name="Google Shape;163;p18"/>
          <p:cNvSpPr txBox="1"/>
          <p:nvPr/>
        </p:nvSpPr>
        <p:spPr>
          <a:xfrm>
            <a:off x="3517641" y="534177"/>
            <a:ext cx="544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latin typeface="Arial Black"/>
                <a:ea typeface="Arial Black"/>
                <a:cs typeface="Arial Black"/>
                <a:sym typeface="Arial Black"/>
              </a:rPr>
              <a:t>Objetivo </a:t>
            </a:r>
            <a:endParaRPr sz="32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Struggling NYC cabs may add surge pricing to compete with Uber and Lyft -  ABC News" id="164" name="Google Shape;1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4925" y="1759825"/>
            <a:ext cx="6062826" cy="36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/>
        </p:nvSpPr>
        <p:spPr>
          <a:xfrm>
            <a:off x="773825" y="1674300"/>
            <a:ext cx="3708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/>
              <a:t>Evaluar el movimiento de los taxis y servicios de viajes compartidos en la ciudad de Nueva York y realizar predicciones para proporcionar a la empresa de transporte de pasajeros información clave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030A0"/>
            </a:gs>
            <a:gs pos="100000">
              <a:srgbClr val="BF9000"/>
            </a:gs>
          </a:gsLst>
          <a:lin ang="1350003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/>
        </p:nvSpPr>
        <p:spPr>
          <a:xfrm>
            <a:off x="3685191" y="711602"/>
            <a:ext cx="544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latin typeface="Arial Black"/>
                <a:ea typeface="Arial Black"/>
                <a:cs typeface="Arial Black"/>
                <a:sym typeface="Arial Black"/>
              </a:rPr>
              <a:t>Alcance</a:t>
            </a:r>
            <a:endParaRPr sz="3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346275" y="1397250"/>
            <a:ext cx="6310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MX" sz="1800"/>
              <a:t>Alcance a nivel de Datos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MX" sz="1800"/>
              <a:t>Enfoque en Taxis Amarillos y verdes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MX" sz="1800"/>
              <a:t>Alcance Espacial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MX" sz="1800"/>
              <a:t>Foco en la Ciudad de Nueva York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MX" sz="1800"/>
              <a:t>Exclusión de Áreas Fuera de NYC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MX" sz="1800"/>
              <a:t>Alcance Temporal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MX" sz="1800"/>
              <a:t>Uso de Datos Hasta la Fecha Más Reciente y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MX" sz="1800"/>
              <a:t>desde 2009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MX" sz="1800"/>
              <a:t>Proyección de Tendencias Futuras y contrafactuales (ML)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MX" sz="1800"/>
              <a:t>Alcance en torno a supuestos Tecnológicos y Operativos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MX" sz="1800"/>
              <a:t>Base en la Tecnología Actual de Vehículos Eléctricos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MX" sz="1800"/>
              <a:t>Infraestructura de Carga Actual</a:t>
            </a:r>
            <a:endParaRPr sz="1800"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475" y="1822675"/>
            <a:ext cx="5230726" cy="291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023967" y="270200"/>
            <a:ext cx="53817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Objetivos individuales del proyecto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-167633" y="1645800"/>
            <a:ext cx="7764900" cy="46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04800" lvl="0" marL="609600" rtl="0" algn="l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None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1. Analizar el movimiento de taxis y servicios de viajes compartidos en la ciudad de Nueva York para evaluar su impacto ambiental, centrándonos en la relación con la calidad del aire, la contaminación sonora y las emisiones de CO2.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None/>
            </a:pPr>
            <a:r>
              <a:t/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None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2 Evaluar el rendimiento económico de la empresa de transporte de pasajeros. Utilizaremos métricas como la duración de los viajes, el porcentaje de tarifas y los costos operativos 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None/>
            </a:pPr>
            <a:r>
              <a:t/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Roboto"/>
              <a:buNone/>
            </a:pPr>
            <a:r>
              <a:rPr lang="es-MX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3. Determinar los resultados ambientales y económicos.de transitar al uso de VE en la flota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900" y="1645687"/>
            <a:ext cx="4370499" cy="423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023967" y="270200"/>
            <a:ext cx="5381700" cy="137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Entregables</a:t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-167625" y="1087350"/>
            <a:ext cx="7764900" cy="536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04800" lvl="0" marL="609600" rtl="0" algn="l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None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Automatización y Estructura de Datos en la Nube	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-MX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s-MX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arga automática garantizada de fuentes de información en GCP (Google Cloud Platform).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s-MX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Estructura de datos diseñada para fácil acceso y actualización.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s-MX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Código y los datos necesarios.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None/>
            </a:pPr>
            <a:r>
              <a:t/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None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Predicciones con Modelos de Machine Learning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s-MX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Modelos de ML para predecir ventajas de transitar a autos eléctricos.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s-MX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Código proporcionado para integrarse con la arquitectura de datos existente.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s-MX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Automatización del modelo para generar predicciones, accesibles vía API.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609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None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Análisis Interactivo de Viajes de Taxis en Nueva York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Tablero interactivo en PowerBI.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Conexión con la arquitectura de datos para información actualizada.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1" marL="1219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lang="es-MX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Visualización de dinámicas de movilidad, emisiones de contaminación y ruido de taxis.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900" y="1645687"/>
            <a:ext cx="4370499" cy="423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